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1"/>
  </p:sldMasterIdLst>
  <p:notesMasterIdLst>
    <p:notesMasterId r:id="rId17"/>
  </p:notes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F1FCD0-BB53-7B47-8426-154CECC9D690}" v="281" dt="2020-06-25T05:30:50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0000"/>
    <p:restoredTop sz="94719"/>
  </p:normalViewPr>
  <p:slideViewPr>
    <p:cSldViewPr snapToGrid="0" snapToObjects="1">
      <p:cViewPr varScale="1">
        <p:scale>
          <a:sx n="100" d="100"/>
          <a:sy n="100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6871C-7CB8-1744-BA38-221E4A162D61}" type="datetimeFigureOut">
              <a:rPr kumimoji="1" lang="ko-Kore-KR" altLang="en-US" smtClean="0"/>
              <a:t>2020. 6. 25.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E1D5-F502-FE44-AE9A-0894E094710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085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저는 이번에 고속도로 교통정보 </a:t>
            </a:r>
            <a:r>
              <a:rPr kumimoji="1" lang="ko-KR" altLang="en-US" dirty="0" err="1"/>
              <a:t>알리미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챗봇이라는</a:t>
            </a:r>
            <a:r>
              <a:rPr kumimoji="1" lang="ko-KR" altLang="en-US" dirty="0"/>
              <a:t> 주제로 프로젝트를 진행하게 된 </a:t>
            </a:r>
            <a:r>
              <a:rPr kumimoji="1" lang="ko-KR" altLang="en-US" dirty="0" err="1"/>
              <a:t>최현영이라고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//15</a:t>
            </a:r>
            <a:r>
              <a:rPr kumimoji="1" lang="ko-KR" altLang="en-US" dirty="0"/>
              <a:t>초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9968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나들목</a:t>
            </a:r>
            <a:r>
              <a:rPr kumimoji="1" lang="ko-KR" altLang="en-US" dirty="0"/>
              <a:t> 간의 평균 소요시간을 알려줍니다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제공되는 정보가 제한적이며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양적으로도 작아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나들목</a:t>
            </a:r>
            <a:r>
              <a:rPr kumimoji="1" lang="ko-KR" altLang="en-US" dirty="0"/>
              <a:t> 간의 평균 소요시간이 제공되지 않을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5954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사용자의 위치를 중심으로 주변 노선의 공사 및 사고 정보를 한번에 보여주는 웹 지도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7220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부가</a:t>
            </a:r>
            <a:r>
              <a:rPr kumimoji="1" lang="ko-KR" altLang="en-US" dirty="0"/>
              <a:t> 기능으로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노선번호와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나들목</a:t>
            </a:r>
            <a:r>
              <a:rPr kumimoji="1" lang="ko-KR" altLang="en-US" dirty="0"/>
              <a:t> 이름을 입력할 시 모르는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이에 대한 정보를 알려줍니다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6983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649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우선</a:t>
            </a:r>
            <a:r>
              <a:rPr kumimoji="1" lang="ko-KR" altLang="en-US" dirty="0"/>
              <a:t> 이 프로젝트를 진행하게 된 동기에 대해 말씀드리려고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저는 평소에 고속도로 교통정보를 접할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뉴스를 보다가 중간에 옆의 사진처럼 잠깐 </a:t>
            </a:r>
            <a:r>
              <a:rPr kumimoji="1" lang="ko-KR" altLang="en-US" dirty="0" err="1"/>
              <a:t>소개해준다던가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라디오를 경청하다가 중간에 </a:t>
            </a:r>
            <a:r>
              <a:rPr kumimoji="1" lang="ko-KR" altLang="en-US" dirty="0" err="1"/>
              <a:t>소개해준다던가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접하였습니다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웹사이트를 통해 접하기도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원하는 정보만 바로 습득할 수 는 없을까 생각하다가 </a:t>
            </a:r>
            <a:r>
              <a:rPr kumimoji="1" lang="ko-KR" altLang="en-US" dirty="0" err="1"/>
              <a:t>챗봇을</a:t>
            </a:r>
            <a:r>
              <a:rPr kumimoji="1" lang="ko-KR" altLang="en-US" dirty="0"/>
              <a:t> 통해 실시간으로 원하는 교통정보만을 알려주는 기능이 있었으면 좋겠다는 생각에 이 프로젝트를 진행하게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//40</a:t>
            </a:r>
            <a:r>
              <a:rPr kumimoji="1" lang="ko-KR" altLang="en-US" dirty="0"/>
              <a:t>초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39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우선</a:t>
            </a:r>
            <a:r>
              <a:rPr kumimoji="1" lang="ko-KR" altLang="en-US" dirty="0"/>
              <a:t> 제 프로젝트 명은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expresswayinfo24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낮이든 밤이든 시간과 장소에 구애를 받이 않고 </a:t>
            </a:r>
            <a:r>
              <a:rPr kumimoji="1" lang="en-US" altLang="ko-KR" dirty="0"/>
              <a:t>24</a:t>
            </a:r>
            <a:r>
              <a:rPr kumimoji="1" lang="ko-KR" altLang="en-US" dirty="0"/>
              <a:t>시간 내내 얼마든지 원하는 정보를 얻을 수 있다는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</a:t>
            </a:r>
            <a:r>
              <a:rPr kumimoji="1" lang="en-US" altLang="ko-KR" dirty="0"/>
              <a:t>25</a:t>
            </a:r>
            <a:r>
              <a:rPr kumimoji="1" lang="ko-KR" altLang="en-US" dirty="0"/>
              <a:t>초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882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구조입니다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사용자가 </a:t>
            </a:r>
            <a:r>
              <a:rPr kumimoji="1" lang="ko-KR" altLang="en-US" dirty="0" err="1"/>
              <a:t>챗봇에다가</a:t>
            </a:r>
            <a:r>
              <a:rPr kumimoji="1" lang="ko-KR" altLang="en-US" dirty="0"/>
              <a:t> 원하는 정보를 </a:t>
            </a:r>
            <a:r>
              <a:rPr kumimoji="1" lang="ko-KR" altLang="en-US" dirty="0" err="1"/>
              <a:t>얻기위해</a:t>
            </a:r>
            <a:r>
              <a:rPr kumimoji="1" lang="ko-KR" altLang="en-US" dirty="0"/>
              <a:t> 명령어를 입력하면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노드 내부에서는 그 명령어에 맞는 함수들이 작동하게 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함수에서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요청을 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XML </a:t>
            </a:r>
            <a:r>
              <a:rPr kumimoji="1" lang="ko-KR" altLang="en-US" dirty="0"/>
              <a:t>형식의 데이터를 받아옵니다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노드 내부에서 데이터를 손질하여 다시 사용자에게 원하는 정보를 답장하는 방식입니다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엑셀로 된 데이터형식을 </a:t>
            </a:r>
            <a:r>
              <a:rPr kumimoji="1" lang="en-US" altLang="ko-KR" dirty="0"/>
              <a:t>JSON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변환 된 데이터들은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노드 내부에서 함수에 의해 활용됩니다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ejs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탬플릿에</a:t>
            </a:r>
            <a:r>
              <a:rPr kumimoji="1" lang="ko-KR" altLang="en-US" dirty="0"/>
              <a:t> 사고 및 공사의 위도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경도 정보가 담긴 </a:t>
            </a:r>
            <a:r>
              <a:rPr kumimoji="1" lang="en-US" altLang="ko-KR" dirty="0"/>
              <a:t>JSON</a:t>
            </a:r>
            <a:r>
              <a:rPr kumimoji="1" lang="ko-KR" altLang="en-US" dirty="0"/>
              <a:t> 객체를 </a:t>
            </a:r>
            <a:r>
              <a:rPr kumimoji="1" lang="ko-KR" altLang="en-US" dirty="0" err="1"/>
              <a:t>랜더링하여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사용자에게 웹 지도에서 사고 및 공사의 위치를 표시합니다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6931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우선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안녕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따뜻한 인사를 건네주면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안녕에 반응하여 사용자에게 명령어를 입력하도록 요구합니다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따로 종료에 대한 입력은 없으며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원하는 정보를 습득하고 다시 원하는 정보가 있을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안녕이라고 입력하면 원하는 명령어를 다시 보여줍니다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81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우선</a:t>
            </a:r>
            <a:r>
              <a:rPr kumimoji="1" lang="ko-KR" altLang="en-US" dirty="0"/>
              <a:t> 첫번째 기능은 실시간 주요 도시간 예상 소요 시간을 알려줍니다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버스전용차로가 존재하는 구간이 있기에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시외고속버스를 이용할 </a:t>
            </a:r>
            <a:r>
              <a:rPr kumimoji="1" lang="ko-KR" altLang="en-US" dirty="0" err="1"/>
              <a:t>떄와</a:t>
            </a:r>
            <a:r>
              <a:rPr kumimoji="1" lang="ko-KR" altLang="en-US" dirty="0"/>
              <a:t> 일반 승용차를 이용할 시의 소요시간은 살짝 다릅니다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버스와 일반 승용차를 구분하여 예상 소요시간을 알려줍니다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990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실시간 전국의 </a:t>
            </a:r>
            <a:r>
              <a:rPr kumimoji="1" lang="ko-KR" altLang="en-US" dirty="0" err="1"/>
              <a:t>정체현황을</a:t>
            </a:r>
            <a:r>
              <a:rPr kumimoji="1" lang="ko-KR" altLang="en-US" dirty="0"/>
              <a:t> 알려주는 웹 지도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색으로 표현되어 보다 명시적이며 직관적으로 확인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아래의 샘플 소스를 활용하여 구현하였습니다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885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</a:t>
            </a:r>
            <a:r>
              <a:rPr kumimoji="1" lang="ko-KR" altLang="en-US" dirty="0"/>
              <a:t> 노선번호 내에서의 정체 상황을 살펴볼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노선 번호를 입력하면 그 노선의 구간별 </a:t>
            </a:r>
            <a:r>
              <a:rPr kumimoji="1" lang="ko-KR" altLang="en-US" dirty="0" err="1"/>
              <a:t>정체상활을</a:t>
            </a:r>
            <a:r>
              <a:rPr kumimoji="1" lang="ko-KR" altLang="en-US" dirty="0"/>
              <a:t> 알려줍니다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4584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나들목과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나들목</a:t>
            </a:r>
            <a:r>
              <a:rPr kumimoji="1" lang="ko-KR" altLang="en-US" dirty="0"/>
              <a:t> 간의 예상되는 교통 요금을 알려줍니다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E1D5-F502-FE44-AE9A-0894E094710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801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88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2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8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4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7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5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18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83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9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3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3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46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8" r:id="rId6"/>
    <p:sldLayoutId id="2147483793" r:id="rId7"/>
    <p:sldLayoutId id="2147483794" r:id="rId8"/>
    <p:sldLayoutId id="2147483795" r:id="rId9"/>
    <p:sldLayoutId id="2147483797" r:id="rId10"/>
    <p:sldLayoutId id="2147483796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jpg"/><Relationship Id="rId5" Type="http://schemas.openxmlformats.org/officeDocument/2006/relationships/hyperlink" Target="https://www.chyoss.tk:23023/construction" TargetMode="Externa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openapi.its.go.kr/portal/main.do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data.ex.co.kr/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apis.map.kakao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developers.line.biz/en/services/messaging-api/" TargetMode="External"/><Relationship Id="rId10" Type="http://schemas.openxmlformats.org/officeDocument/2006/relationships/image" Target="../media/image27.svg"/><Relationship Id="rId4" Type="http://schemas.openxmlformats.org/officeDocument/2006/relationships/hyperlink" Target="http://khuhub.khu.ac.kr/2019102236/Expresswayinfo24" TargetMode="Externa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audio" Target="../media/media4.m4a"/><Relationship Id="rId16" Type="http://schemas.openxmlformats.org/officeDocument/2006/relationships/image" Target="../media/image2.png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openxmlformats.org/officeDocument/2006/relationships/hyperlink" Target="http://openapi.its.go.kr/portal/dev/dev3.do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도로, 장면, 실외, 표지판이(가) 표시된 사진&#10;&#10;자동 생성된 설명">
            <a:extLst>
              <a:ext uri="{FF2B5EF4-FFF2-40B4-BE49-F238E27FC236}">
                <a16:creationId xmlns:a16="http://schemas.microsoft.com/office/drawing/2014/main" id="{17F5CBB5-491F-094A-A736-5A28A7ACC3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626" r="9091" b="102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2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BC3A77-1CB5-C848-87D2-568AEBE7B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Exrpessway24</a:t>
            </a:r>
            <a:endParaRPr kumimoji="1" lang="ko-Kore-KR" alt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AB303-610B-9442-92A9-9C5A1CB8A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 fontScale="92500" lnSpcReduction="20000"/>
          </a:bodyPr>
          <a:lstStyle/>
          <a:p>
            <a:endParaRPr kumimoji="1" lang="en-US" altLang="ko-Kore-KR" dirty="0">
              <a:solidFill>
                <a:schemeClr val="bg1"/>
              </a:solidFill>
            </a:endParaRPr>
          </a:p>
          <a:p>
            <a:r>
              <a:rPr kumimoji="1" lang="en-US" altLang="ko-Kore-KR" sz="2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2019102236 </a:t>
            </a:r>
            <a:endParaRPr kumimoji="1" lang="en-US" altLang="ko-KR" sz="24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24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최현영</a:t>
            </a:r>
            <a:endParaRPr kumimoji="1" lang="ko-Kore-KR" altLang="en-US" sz="24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0ACD414-F857-DA49-BFC0-33E771E55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42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9"/>
    </mc:Choice>
    <mc:Fallback xmlns="">
      <p:transition spd="slow" advTm="10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E10574-9535-3048-A89A-12FB0512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핵심기능</a:t>
            </a:r>
            <a:r>
              <a:rPr kumimoji="1"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br>
              <a:rPr kumimoji="1"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4)</a:t>
            </a:r>
            <a:r>
              <a:rPr kumimoji="1"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나들목</a:t>
            </a:r>
            <a:r>
              <a:rPr kumimoji="1"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간 평균 예상 소요 시간 알림</a:t>
            </a:r>
            <a:endParaRPr kumimoji="1" lang="ko-Kore-KR" altLang="en-US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291F70-D6E3-4F4F-AE90-E90C21F3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나들목</a:t>
            </a:r>
            <a:r>
              <a:rPr lang="ko-KR" altLang="en-US" dirty="0"/>
              <a:t> 간의 예상되는 평균 소요 시간을 알려준다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제공되는 정보가 없는 경우가 많아 원하는 정보를 얻지 못하는 경우가 많다는 문제점이 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8F610BA4-1CA9-5C43-82FD-86C632600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6" y="1621536"/>
            <a:ext cx="6735272" cy="3634486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E027324-F1CC-4A44-8278-8E99D62BD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4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3"/>
    </mc:Choice>
    <mc:Fallback xmlns="">
      <p:transition spd="slow" advTm="13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D541204-B666-420C-9DF1-C06950D2F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3C3DB2-59CA-8644-AB8D-FC0472DD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핵심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기능</a:t>
            </a:r>
            <a:b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5,6)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실시간 공사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사고 정보 </a:t>
            </a:r>
            <a:endParaRPr kumimoji="1" lang="en-US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0E6C8D-508A-44F8-BB9B-7911B0118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4847AE-0FEA-43E8-8AA1-4169A6FDB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487790A-E9D7-438A-90BB-9361BEF14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0C0926FF-AF8E-4A15-A195-8079F2A30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>
            <a:normAutofit/>
          </a:bodyPr>
          <a:lstStyle/>
          <a:p>
            <a:r>
              <a:rPr lang="ko-KR" altLang="en-US" dirty="0"/>
              <a:t>웹 지도를 통해 현재 사용자의 위치를 중심으로 주변 고속도로의 </a:t>
            </a:r>
            <a:r>
              <a:rPr lang="en-US" altLang="ko-KR" dirty="0"/>
              <a:t>‘</a:t>
            </a:r>
            <a:r>
              <a:rPr lang="ko-KR" altLang="en-US" dirty="0"/>
              <a:t>공사 정보</a:t>
            </a:r>
            <a:r>
              <a:rPr lang="en-US" altLang="ko-KR" dirty="0"/>
              <a:t>’</a:t>
            </a:r>
            <a:r>
              <a:rPr lang="ko-KR" altLang="en-US" dirty="0"/>
              <a:t> 및 </a:t>
            </a:r>
            <a:r>
              <a:rPr lang="en-US" altLang="ko-KR" dirty="0"/>
              <a:t>‘</a:t>
            </a:r>
            <a:r>
              <a:rPr lang="ko-KR" altLang="en-US" dirty="0"/>
              <a:t>사고 정보</a:t>
            </a:r>
            <a:r>
              <a:rPr lang="en-US" altLang="ko-KR" dirty="0"/>
              <a:t>’</a:t>
            </a:r>
            <a:r>
              <a:rPr lang="ko-KR" altLang="en-US" dirty="0" err="1"/>
              <a:t>를</a:t>
            </a:r>
            <a:r>
              <a:rPr lang="ko-KR" altLang="en-US" dirty="0"/>
              <a:t> 알려준다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 err="1"/>
              <a:t>공사정보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" altLang="ko-Kore-KR" dirty="0">
                <a:hlinkClick r:id="rId5"/>
              </a:rPr>
              <a:t>https://www.chyoss.tk:23023/construction</a:t>
            </a:r>
            <a:endParaRPr lang="en" altLang="ko-Kore-KR" dirty="0"/>
          </a:p>
          <a:p>
            <a:r>
              <a:rPr lang="ko-KR" altLang="en-US" dirty="0" err="1"/>
              <a:t>사고정보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/>
              <a:t>https://www.chyoss.tk:23023/acciden</a:t>
            </a:r>
            <a:r>
              <a:rPr lang="en-US" altLang="ko-KR" dirty="0"/>
              <a:t>t</a:t>
            </a:r>
            <a:endParaRPr lang="en-US" dirty="0"/>
          </a:p>
        </p:txBody>
      </p:sp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AA00A27-F679-2F4B-BCC4-31CB52E93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018" y="641103"/>
            <a:ext cx="3234073" cy="5749462"/>
          </a:xfrm>
          <a:prstGeom prst="rect">
            <a:avLst/>
          </a:prstGeom>
        </p:spPr>
      </p:pic>
      <p:pic>
        <p:nvPicPr>
          <p:cNvPr id="9" name="내용 개체 틀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D83D12B-BD22-234A-A2C1-46FFF35EA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194" y="641102"/>
            <a:ext cx="3234070" cy="5749462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D32A6FA-90B3-A246-9576-8F24ED39C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2"/>
    </mc:Choice>
    <mc:Fallback xmlns="">
      <p:transition spd="slow" advTm="17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5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A9A5EF9D-3BD6-6846-A7E7-B03C619E9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19" y="1229288"/>
            <a:ext cx="5331481" cy="2247969"/>
          </a:xfrm>
          <a:prstGeom prst="rect">
            <a:avLst/>
          </a:prstGeom>
        </p:spPr>
      </p:pic>
      <p:cxnSp>
        <p:nvCxnSpPr>
          <p:cNvPr id="25" name="Straight Connector 27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DF34DEB-03E8-5F41-9018-EE8965929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29287"/>
            <a:ext cx="5653213" cy="224796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02FD45-E631-B840-BAD9-9277D948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kumimoji="1" lang="ko-Kore-KR" altLang="en-US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부가기능</a:t>
            </a:r>
            <a:br>
              <a:rPr kumimoji="1" lang="en-US" altLang="ko-Kore-KR" dirty="0">
                <a:solidFill>
                  <a:srgbClr val="FFFFFF"/>
                </a:solidFill>
              </a:rPr>
            </a:br>
            <a:endParaRPr kumimoji="1" lang="ko-Kore-KR" altLang="en-US" dirty="0">
              <a:solidFill>
                <a:srgbClr val="FFFFFF"/>
              </a:solidFill>
            </a:endParaRP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71275E9C-8D38-42D0-B200-69E0D1521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노선번호를 입력할 시를 대비하여</a:t>
            </a:r>
            <a:r>
              <a:rPr lang="en-US" altLang="ko-KR" dirty="0">
                <a:solidFill>
                  <a:srgbClr val="FFFFFF"/>
                </a:solidFill>
              </a:rPr>
              <a:t>,</a:t>
            </a:r>
            <a:r>
              <a:rPr lang="ko-KR" altLang="en-US" dirty="0">
                <a:solidFill>
                  <a:srgbClr val="FFFFFF"/>
                </a:solidFill>
              </a:rPr>
              <a:t> 노선 번호를 알려주는 기능</a:t>
            </a:r>
            <a:endParaRPr lang="en-US" altLang="ko-KR" dirty="0">
              <a:solidFill>
                <a:srgbClr val="FFFFFF"/>
              </a:solidFill>
            </a:endParaRPr>
          </a:p>
          <a:p>
            <a:r>
              <a:rPr lang="ko-KR" altLang="en-US" dirty="0" err="1">
                <a:solidFill>
                  <a:srgbClr val="FFFFFF"/>
                </a:solidFill>
              </a:rPr>
              <a:t>나들목</a:t>
            </a:r>
            <a:r>
              <a:rPr lang="ko-KR" altLang="en-US" dirty="0">
                <a:solidFill>
                  <a:srgbClr val="FFFFFF"/>
                </a:solidFill>
              </a:rPr>
              <a:t> 이름을 입력할 시를 대비하여</a:t>
            </a:r>
            <a:r>
              <a:rPr lang="en-US" altLang="ko-KR" dirty="0">
                <a:solidFill>
                  <a:srgbClr val="FFFFFF"/>
                </a:solidFill>
              </a:rPr>
              <a:t>,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ko-KR" altLang="en-US" dirty="0" err="1">
                <a:solidFill>
                  <a:srgbClr val="FFFFFF"/>
                </a:solidFill>
              </a:rPr>
              <a:t>나들목</a:t>
            </a:r>
            <a:r>
              <a:rPr lang="ko-KR" altLang="en-US" dirty="0">
                <a:solidFill>
                  <a:srgbClr val="FFFFFF"/>
                </a:solidFill>
              </a:rPr>
              <a:t> 이름을 알려주는 기능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2ED819F-BF32-CD4B-B042-19F1BAEFA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7"/>
    </mc:Choice>
    <mc:Fallback xmlns="">
      <p:transition spd="slow" advTm="12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555B8-D824-2448-92E8-CD98862B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결과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C89A7-B316-344D-A192-56F00C17D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계획했던</a:t>
            </a:r>
            <a:r>
              <a:rPr kumimoji="1" lang="ko-KR" altLang="en-US" dirty="0"/>
              <a:t> 기능들을 모두 구현해서 뿌듯함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Node</a:t>
            </a:r>
            <a:r>
              <a:rPr kumimoji="1" lang="en-US" altLang="ko-KR" dirty="0"/>
              <a:t>.js</a:t>
            </a:r>
            <a:r>
              <a:rPr kumimoji="1" lang="ko-KR" altLang="en-US" dirty="0"/>
              <a:t>의 다양한 패키지들을 접해볼 수 있었음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이번 프로젝트를 진행하면서 비동기 처리를 접할 수 있었고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이에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콜백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사용해 볼 수 있었던 값진 경험이었다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데이터베이스와 같은 다양한 오픈소스 소프트웨어를 활용해 보았으면 좋았을 것 같다는 아쉬움이 남는다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234BE67-CC25-FB44-80E7-4A29E5746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5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45"/>
    </mc:Choice>
    <mc:Fallback xmlns="">
      <p:transition spd="slow" advTm="31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F6851-0C2F-BE45-AECF-F13C3B07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문제점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및 개선방안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D3FD0-B326-844D-8805-7DEA8C28B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app.js</a:t>
            </a:r>
            <a:r>
              <a:rPr kumimoji="1" lang="ko-KR" altLang="en-US" dirty="0"/>
              <a:t>에만 코드를 작성하여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에러나 버그 발생시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문제점을 바로 찾기 힘들다는 문제점이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모듈화가 필요하다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추가적으로</a:t>
            </a:r>
            <a:r>
              <a:rPr kumimoji="1" lang="ko-KR" altLang="en-US" dirty="0"/>
              <a:t> 우회도로 정보 및 </a:t>
            </a:r>
            <a:r>
              <a:rPr kumimoji="1" lang="en-US" altLang="ko-KR" dirty="0"/>
              <a:t>CCTV,</a:t>
            </a:r>
            <a:r>
              <a:rPr kumimoji="1" lang="ko-KR" altLang="en-US" dirty="0"/>
              <a:t> 휴게소 정보와 같은 부가기능들을 추가하여 기능을 다양화 할 필요가 있다고 생각한다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8E114C9-7D71-9943-926D-371B73588F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05"/>
    </mc:Choice>
    <mc:Fallback xmlns="">
      <p:transition spd="slow" advTm="24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E5E108-9857-C345-AC0B-1A17BE32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kumimoji="1" lang="en-US" altLang="ko-Kore-KR"/>
              <a:t>Q&amp;A</a:t>
            </a:r>
            <a:endParaRPr kumimoji="1" lang="ko-Kore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A9D4F500-1111-874D-AF9A-97D81B6A0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 fontScale="85000" lnSpcReduction="10000"/>
          </a:bodyPr>
          <a:lstStyle/>
          <a:p>
            <a:r>
              <a:rPr kumimoji="1" lang="ko-KR" altLang="en-US" dirty="0"/>
              <a:t>지금까지 제 발표를 들어주셔서 고맙습니다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" altLang="ko-Kore-KR" dirty="0">
                <a:hlinkClick r:id="rId4"/>
              </a:rPr>
              <a:t>http://khuhub.khu.ac.kr/2019102236/Expresswayinfo24</a:t>
            </a:r>
            <a:endParaRPr lang="en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사용된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출처</a:t>
            </a: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" altLang="ko-Kore-KR" dirty="0">
                <a:hlinkClick r:id="rId5"/>
              </a:rPr>
              <a:t>https://developers.line.biz/en/services/messaging-api/</a:t>
            </a:r>
            <a:endParaRPr lang="en" altLang="ko-Kore-KR" dirty="0"/>
          </a:p>
          <a:p>
            <a:pPr marL="342900" indent="-342900">
              <a:buFont typeface="+mj-lt"/>
              <a:buAutoNum type="arabicPeriod"/>
            </a:pPr>
            <a:r>
              <a:rPr lang="en" altLang="ko-Kore-KR" dirty="0">
                <a:hlinkClick r:id="rId6"/>
              </a:rPr>
              <a:t>https://apis.map.kakao.com/</a:t>
            </a:r>
            <a:endParaRPr lang="en" altLang="ko-Kore-KR" dirty="0"/>
          </a:p>
          <a:p>
            <a:pPr marL="342900" indent="-342900">
              <a:buFont typeface="+mj-lt"/>
              <a:buAutoNum type="arabicPeriod"/>
            </a:pPr>
            <a:r>
              <a:rPr lang="en" altLang="ko-Kore-KR" dirty="0">
                <a:hlinkClick r:id="rId7"/>
              </a:rPr>
              <a:t>http://data.ex.co.kr/</a:t>
            </a:r>
            <a:endParaRPr lang="en" altLang="ko-Kore-KR" dirty="0"/>
          </a:p>
          <a:p>
            <a:pPr marL="342900" indent="-342900">
              <a:buFont typeface="+mj-lt"/>
              <a:buAutoNum type="arabicPeriod"/>
            </a:pPr>
            <a:r>
              <a:rPr lang="en" altLang="ko-Kore-KR" dirty="0">
                <a:hlinkClick r:id="rId8"/>
              </a:rPr>
              <a:t>http://openapi.its.go.kr/portal/main.do</a:t>
            </a:r>
            <a:endParaRPr kumimoji="1" lang="ko-Kore-KR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BBC887-22C6-4984-ACFA-F5752E154A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335" y="702156"/>
            <a:ext cx="5273194" cy="527319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4780D8D-9B96-194F-AFFA-D194B2887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4"/>
    </mc:Choice>
    <mc:Fallback xmlns="">
      <p:transition spd="slow" advTm="6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910862-0F54-A344-A8C7-39BC0006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프로젝트를 진행하게 된 동기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92E71B-7893-CD4B-B67C-E731CE70A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평소 교통 정보는 뉴스 도중에 잠깐 접하거나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라디오를 통해 접하는 경우가 많음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교통정보 웹사이트를 통해 교통정보를 접함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챗봇을</a:t>
            </a:r>
            <a:r>
              <a:rPr kumimoji="1" lang="ko-KR" altLang="en-US" dirty="0"/>
              <a:t> 통해 원하는 교통 정보만을 실시간으로 얻을 수 있으면 좋을 것 같다</a:t>
            </a:r>
            <a:r>
              <a:rPr kumimoji="1" lang="en-US" altLang="ko-KR" dirty="0"/>
              <a:t>!</a:t>
            </a:r>
          </a:p>
        </p:txBody>
      </p:sp>
      <p:pic>
        <p:nvPicPr>
          <p:cNvPr id="7" name="그림 6" descr="표지판, 서있는, 젊은, 가장이(가) 표시된 사진&#10;&#10;자동 생성된 설명">
            <a:extLst>
              <a:ext uri="{FF2B5EF4-FFF2-40B4-BE49-F238E27FC236}">
                <a16:creationId xmlns:a16="http://schemas.microsoft.com/office/drawing/2014/main" id="{483B6D3A-DC23-AF41-AB75-8B793FA17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6" y="1444458"/>
            <a:ext cx="6735272" cy="378859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D9F29C3-AB85-4F40-8B89-30E6AB66C2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59"/>
    </mc:Choice>
    <mc:Fallback xmlns="">
      <p:transition spd="slow" advTm="37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7D541204-B666-420C-9DF1-C06950D2F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AF8327-432E-DF4F-9A29-EAFD1C94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Expresswayinfo24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C0E6C8D-508A-44F8-BB9B-7911B0118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4847AE-0FEA-43E8-8AA1-4169A6FDB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87790A-E9D7-438A-90BB-9361BEF14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D5368-6588-B546-B468-84DA2F0D5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Expressway + information + 24</a:t>
            </a:r>
            <a:r>
              <a:rPr kumimoji="1" lang="ko-KR" altLang="en-US" dirty="0"/>
              <a:t>시간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ko-KR" altLang="en-US" dirty="0"/>
              <a:t>낮이든 밤이든 시간과 장소에 구애를 받지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24</a:t>
            </a:r>
            <a:r>
              <a:rPr kumimoji="1" lang="ko-KR" altLang="en-US" dirty="0"/>
              <a:t>시간 내내 얼마든지 원하는 교통정보를 얻을 수 있다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의미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7" name="그림 6" descr="텍스트, 작은, 검은색, 조각이(가) 표시된 사진&#10;&#10;자동 생성된 설명">
            <a:extLst>
              <a:ext uri="{FF2B5EF4-FFF2-40B4-BE49-F238E27FC236}">
                <a16:creationId xmlns:a16="http://schemas.microsoft.com/office/drawing/2014/main" id="{272C39A8-95A5-F74A-BE5F-F8B8B98D5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850" y="1752979"/>
            <a:ext cx="3604409" cy="3525710"/>
          </a:xfrm>
          <a:prstGeom prst="rect">
            <a:avLst/>
          </a:prstGeom>
        </p:spPr>
      </p:pic>
      <p:pic>
        <p:nvPicPr>
          <p:cNvPr id="5" name="그림 4" descr="셔츠, 음식이(가) 표시된 사진&#10;&#10;자동 생성된 설명">
            <a:extLst>
              <a:ext uri="{FF2B5EF4-FFF2-40B4-BE49-F238E27FC236}">
                <a16:creationId xmlns:a16="http://schemas.microsoft.com/office/drawing/2014/main" id="{1975B28F-848B-E646-BE43-65D2DC0B5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993" y="1729596"/>
            <a:ext cx="3572473" cy="3572473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4BBA3BA-1A09-7C44-A9FB-892009574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37"/>
    </mc:Choice>
    <mc:Fallback xmlns="">
      <p:transition spd="slow" advTm="27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BF43B-3004-4747-9247-4154157D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아키텍쳐</a:t>
            </a:r>
            <a:endParaRPr kumimoji="1" lang="ko-Kore-KR" altLang="en-US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7614B3B6-E0AA-8243-97B6-E96A48A11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67805" y="620624"/>
            <a:ext cx="1841060" cy="1380795"/>
          </a:xfrm>
        </p:spPr>
      </p:pic>
      <p:pic>
        <p:nvPicPr>
          <p:cNvPr id="7" name="그림 6" descr="꽃, 그리기이(가) 표시된 사진&#10;&#10;자동 생성된 설명">
            <a:extLst>
              <a:ext uri="{FF2B5EF4-FFF2-40B4-BE49-F238E27FC236}">
                <a16:creationId xmlns:a16="http://schemas.microsoft.com/office/drawing/2014/main" id="{A6A8DC15-BC55-6B46-BD40-170CDB8DC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130" y="4532880"/>
            <a:ext cx="2275062" cy="1188720"/>
          </a:xfrm>
          <a:prstGeom prst="rect">
            <a:avLst/>
          </a:prstGeom>
        </p:spPr>
      </p:pic>
      <p:pic>
        <p:nvPicPr>
          <p:cNvPr id="9" name="그림 8" descr="셔츠, 음식이(가) 표시된 사진&#10;&#10;자동 생성된 설명">
            <a:extLst>
              <a:ext uri="{FF2B5EF4-FFF2-40B4-BE49-F238E27FC236}">
                <a16:creationId xmlns:a16="http://schemas.microsoft.com/office/drawing/2014/main" id="{2A1E2F96-E803-874D-8E41-A56682DBC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475" y="3562139"/>
            <a:ext cx="1445456" cy="1445456"/>
          </a:xfrm>
          <a:prstGeom prst="rect">
            <a:avLst/>
          </a:prstGeom>
        </p:spPr>
      </p:pic>
      <p:pic>
        <p:nvPicPr>
          <p:cNvPr id="11" name="그림 10" descr="텍스트, 표지판, 그리기이(가) 표시된 사진&#10;&#10;자동 생성된 설명">
            <a:extLst>
              <a:ext uri="{FF2B5EF4-FFF2-40B4-BE49-F238E27FC236}">
                <a16:creationId xmlns:a16="http://schemas.microsoft.com/office/drawing/2014/main" id="{F83AF5FD-11D3-BB4F-9445-4ADCE09428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129" y="3685455"/>
            <a:ext cx="711200" cy="711200"/>
          </a:xfrm>
          <a:prstGeom prst="rect">
            <a:avLst/>
          </a:prstGeom>
        </p:spPr>
      </p:pic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7D35ADEB-7025-D142-B55C-10452F847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3169" y="2424701"/>
            <a:ext cx="1546859" cy="7734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3DBBDC-1C21-154F-91AF-4282D540B0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8815" y="3562139"/>
            <a:ext cx="711200" cy="711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3A1E76-3D2E-CA4B-9064-188C05F8A5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866" y="2096375"/>
            <a:ext cx="2740724" cy="711200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0139CACF-ECE5-B847-8E75-C658FC10D7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0033" y="1316240"/>
            <a:ext cx="4301596" cy="635771"/>
          </a:xfrm>
          <a:prstGeom prst="rect">
            <a:avLst/>
          </a:prstGeom>
        </p:spPr>
      </p:pic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90A8644A-BB05-894A-91AD-514006B041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7245" y="2976284"/>
            <a:ext cx="3130505" cy="659053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3731F7B-F08E-C241-941C-A60E305351A3}"/>
              </a:ext>
            </a:extLst>
          </p:cNvPr>
          <p:cNvCxnSpPr>
            <a:cxnSpLocks/>
          </p:cNvCxnSpPr>
          <p:nvPr/>
        </p:nvCxnSpPr>
        <p:spPr>
          <a:xfrm flipH="1" flipV="1">
            <a:off x="5209098" y="1807894"/>
            <a:ext cx="664140" cy="78997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A2974D8-B677-7B44-B366-2CF3E0C77746}"/>
              </a:ext>
            </a:extLst>
          </p:cNvPr>
          <p:cNvCxnSpPr>
            <a:cxnSpLocks/>
            <a:endCxn id="109" idx="3"/>
          </p:cNvCxnSpPr>
          <p:nvPr/>
        </p:nvCxnSpPr>
        <p:spPr>
          <a:xfrm flipH="1">
            <a:off x="8027750" y="2333633"/>
            <a:ext cx="1735534" cy="15389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128D73-006C-A749-9C7B-15DE698BB985}"/>
              </a:ext>
            </a:extLst>
          </p:cNvPr>
          <p:cNvCxnSpPr>
            <a:cxnSpLocks/>
          </p:cNvCxnSpPr>
          <p:nvPr/>
        </p:nvCxnSpPr>
        <p:spPr>
          <a:xfrm flipV="1">
            <a:off x="7997991" y="1956926"/>
            <a:ext cx="1694797" cy="14175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래픽 36" descr="사람">
            <a:extLst>
              <a:ext uri="{FF2B5EF4-FFF2-40B4-BE49-F238E27FC236}">
                <a16:creationId xmlns:a16="http://schemas.microsoft.com/office/drawing/2014/main" id="{692C3A90-2272-D847-B2F6-DF5A5EC1C6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3182" y="5617677"/>
            <a:ext cx="914400" cy="91440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E97E705-00C8-5A4D-8E5A-866EAC323DEE}"/>
              </a:ext>
            </a:extLst>
          </p:cNvPr>
          <p:cNvCxnSpPr>
            <a:cxnSpLocks/>
          </p:cNvCxnSpPr>
          <p:nvPr/>
        </p:nvCxnSpPr>
        <p:spPr>
          <a:xfrm flipV="1">
            <a:off x="2584848" y="4300035"/>
            <a:ext cx="2919088" cy="14418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4B50EB-48C5-1646-9FE7-A2F7F0E58871}"/>
              </a:ext>
            </a:extLst>
          </p:cNvPr>
          <p:cNvCxnSpPr>
            <a:cxnSpLocks/>
          </p:cNvCxnSpPr>
          <p:nvPr/>
        </p:nvCxnSpPr>
        <p:spPr>
          <a:xfrm flipH="1">
            <a:off x="2660900" y="4671030"/>
            <a:ext cx="2922275" cy="14941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A46D25B-CA18-0B45-B733-968110045F85}"/>
              </a:ext>
            </a:extLst>
          </p:cNvPr>
          <p:cNvCxnSpPr>
            <a:cxnSpLocks/>
          </p:cNvCxnSpPr>
          <p:nvPr/>
        </p:nvCxnSpPr>
        <p:spPr>
          <a:xfrm>
            <a:off x="3144827" y="2815005"/>
            <a:ext cx="1290631" cy="4986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483AD54-55FA-224D-86FA-B04B8D53AE62}"/>
              </a:ext>
            </a:extLst>
          </p:cNvPr>
          <p:cNvCxnSpPr>
            <a:cxnSpLocks/>
          </p:cNvCxnSpPr>
          <p:nvPr/>
        </p:nvCxnSpPr>
        <p:spPr>
          <a:xfrm>
            <a:off x="1080342" y="4141580"/>
            <a:ext cx="318746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743FA64-9256-9D4A-B900-BF82016C5D0B}"/>
              </a:ext>
            </a:extLst>
          </p:cNvPr>
          <p:cNvCxnSpPr>
            <a:cxnSpLocks/>
          </p:cNvCxnSpPr>
          <p:nvPr/>
        </p:nvCxnSpPr>
        <p:spPr>
          <a:xfrm flipH="1">
            <a:off x="713053" y="3038475"/>
            <a:ext cx="261276" cy="4281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8FA2C52-6867-C34B-8275-7D4E964711E9}"/>
              </a:ext>
            </a:extLst>
          </p:cNvPr>
          <p:cNvCxnSpPr>
            <a:cxnSpLocks/>
          </p:cNvCxnSpPr>
          <p:nvPr/>
        </p:nvCxnSpPr>
        <p:spPr>
          <a:xfrm>
            <a:off x="7901813" y="4905990"/>
            <a:ext cx="1771317" cy="6270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959B0B3-1BC0-9344-9803-8C2B880C5C7F}"/>
              </a:ext>
            </a:extLst>
          </p:cNvPr>
          <p:cNvSpPr txBox="1"/>
          <p:nvPr/>
        </p:nvSpPr>
        <p:spPr>
          <a:xfrm rot="1181188">
            <a:off x="8181683" y="5050214"/>
            <a:ext cx="2732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Render(JSON)</a:t>
            </a:r>
            <a:endParaRPr kumimoji="1" lang="ko-Kore-KR" altLang="en-US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24B5F18-ADEA-F749-B769-2DE5C1B71CC1}"/>
              </a:ext>
            </a:extLst>
          </p:cNvPr>
          <p:cNvSpPr txBox="1"/>
          <p:nvPr/>
        </p:nvSpPr>
        <p:spPr>
          <a:xfrm>
            <a:off x="6151236" y="1912052"/>
            <a:ext cx="1228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/>
              <a:t>배포</a:t>
            </a:r>
            <a:endParaRPr kumimoji="1" lang="en-US" altLang="ko-Kore-KR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54FA90-CC8E-2047-9996-C834860F5D10}"/>
              </a:ext>
            </a:extLst>
          </p:cNvPr>
          <p:cNvSpPr txBox="1"/>
          <p:nvPr/>
        </p:nvSpPr>
        <p:spPr>
          <a:xfrm rot="19862783">
            <a:off x="3156880" y="4588063"/>
            <a:ext cx="162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입력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74D6B3-2267-2C40-BF42-3CD34A6DD0B0}"/>
              </a:ext>
            </a:extLst>
          </p:cNvPr>
          <p:cNvSpPr txBox="1"/>
          <p:nvPr/>
        </p:nvSpPr>
        <p:spPr>
          <a:xfrm>
            <a:off x="9983526" y="5781043"/>
            <a:ext cx="162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Geolocation</a:t>
            </a:r>
            <a:endParaRPr kumimoji="1" lang="ko-Kore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493720D-4047-9140-88C7-878913EF8B53}"/>
              </a:ext>
            </a:extLst>
          </p:cNvPr>
          <p:cNvCxnSpPr>
            <a:cxnSpLocks/>
          </p:cNvCxnSpPr>
          <p:nvPr/>
        </p:nvCxnSpPr>
        <p:spPr>
          <a:xfrm flipH="1" flipV="1">
            <a:off x="3367202" y="2541227"/>
            <a:ext cx="1106813" cy="4580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EE3D187-A3F1-8041-A506-180F45D425E0}"/>
              </a:ext>
            </a:extLst>
          </p:cNvPr>
          <p:cNvSpPr txBox="1"/>
          <p:nvPr/>
        </p:nvSpPr>
        <p:spPr>
          <a:xfrm rot="19001975">
            <a:off x="8700283" y="2782136"/>
            <a:ext cx="1640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Response(xml)</a:t>
            </a:r>
            <a:endParaRPr kumimoji="1" lang="ko-Kore-KR" alt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DF2728-8B82-964A-90C5-8B63F47D4108}"/>
              </a:ext>
            </a:extLst>
          </p:cNvPr>
          <p:cNvSpPr txBox="1"/>
          <p:nvPr/>
        </p:nvSpPr>
        <p:spPr>
          <a:xfrm rot="19205370">
            <a:off x="8099013" y="2278981"/>
            <a:ext cx="1352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API request</a:t>
            </a:r>
            <a:endParaRPr kumimoji="1" lang="ko-Kore-KR" altLang="en-US" sz="1600" dirty="0"/>
          </a:p>
        </p:txBody>
      </p: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AAD8D116-E437-C243-8056-7BE0E832E1B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1193" y="5689467"/>
            <a:ext cx="6539477" cy="686802"/>
          </a:xfrm>
          <a:prstGeom prst="curvedConnector3">
            <a:avLst>
              <a:gd name="adj1" fmla="val 46458"/>
            </a:avLst>
          </a:prstGeom>
          <a:ln w="34925">
            <a:solidFill>
              <a:schemeClr val="accent1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78C68E3-143D-9E42-BB83-E6183B92AE0C}"/>
              </a:ext>
            </a:extLst>
          </p:cNvPr>
          <p:cNvSpPr txBox="1"/>
          <p:nvPr/>
        </p:nvSpPr>
        <p:spPr>
          <a:xfrm rot="1311248">
            <a:off x="3393979" y="2409316"/>
            <a:ext cx="163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API request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B54C843-202D-D442-B35C-80319485CACF}"/>
              </a:ext>
            </a:extLst>
          </p:cNvPr>
          <p:cNvSpPr txBox="1"/>
          <p:nvPr/>
        </p:nvSpPr>
        <p:spPr>
          <a:xfrm rot="1298653">
            <a:off x="2711714" y="3072286"/>
            <a:ext cx="1870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Response(JSON)</a:t>
            </a:r>
            <a:endParaRPr kumimoji="1" lang="ko-Kore-KR" altLang="en-US" sz="16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110B0BF-E79E-1B4D-920C-2F968FAFC85F}"/>
              </a:ext>
            </a:extLst>
          </p:cNvPr>
          <p:cNvSpPr txBox="1"/>
          <p:nvPr/>
        </p:nvSpPr>
        <p:spPr>
          <a:xfrm>
            <a:off x="1030467" y="6032868"/>
            <a:ext cx="10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사용자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4895E4-763E-9143-8A80-F9B5AA0F2946}"/>
              </a:ext>
            </a:extLst>
          </p:cNvPr>
          <p:cNvSpPr txBox="1"/>
          <p:nvPr/>
        </p:nvSpPr>
        <p:spPr>
          <a:xfrm rot="19805223">
            <a:off x="3558931" y="5282912"/>
            <a:ext cx="198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답장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3F6EF3B-98A7-084C-B558-78B836A2CA15}"/>
              </a:ext>
            </a:extLst>
          </p:cNvPr>
          <p:cNvSpPr txBox="1"/>
          <p:nvPr/>
        </p:nvSpPr>
        <p:spPr>
          <a:xfrm>
            <a:off x="1005106" y="3105362"/>
            <a:ext cx="1223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 err="1"/>
              <a:t>xlxs</a:t>
            </a:r>
            <a:r>
              <a:rPr kumimoji="1" lang="ko-KR" altLang="en-US" sz="1400" dirty="0"/>
              <a:t> 데이터</a:t>
            </a:r>
            <a:endParaRPr kumimoji="1" lang="ko-Kore-KR" alt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62BDFA2-A2EE-4441-B9DB-6CDDA95FA89D}"/>
              </a:ext>
            </a:extLst>
          </p:cNvPr>
          <p:cNvSpPr txBox="1"/>
          <p:nvPr/>
        </p:nvSpPr>
        <p:spPr>
          <a:xfrm>
            <a:off x="1617079" y="3672119"/>
            <a:ext cx="2238294" cy="36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Xlsx to JSON</a:t>
            </a:r>
            <a:endParaRPr kumimoji="1" lang="ko-Kore-KR" altLang="en-US" dirty="0"/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56940BE-C5C1-A94E-B442-2EC9F5E78393}"/>
              </a:ext>
            </a:extLst>
          </p:cNvPr>
          <p:cNvSpPr/>
          <p:nvPr/>
        </p:nvSpPr>
        <p:spPr>
          <a:xfrm>
            <a:off x="4976484" y="3079901"/>
            <a:ext cx="2925329" cy="1839414"/>
          </a:xfrm>
          <a:prstGeom prst="roundRect">
            <a:avLst/>
          </a:prstGeom>
          <a:solidFill>
            <a:schemeClr val="accent5">
              <a:alpha val="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E903EAAA-59F7-134E-8A4F-F088EFB64FD7}"/>
              </a:ext>
            </a:extLst>
          </p:cNvPr>
          <p:cNvSpPr/>
          <p:nvPr/>
        </p:nvSpPr>
        <p:spPr>
          <a:xfrm>
            <a:off x="4357735" y="2633883"/>
            <a:ext cx="3670015" cy="2477329"/>
          </a:xfrm>
          <a:prstGeom prst="round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46E1AD6-61E1-7540-B5F2-B333E40E1B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5"/>
    </mc:Choice>
    <mc:Fallback xmlns="">
      <p:transition spd="slow" advTm="47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8952C3-30DE-EA4C-BA92-A6C34DFC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안녕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b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48D435-DEA0-A24D-8701-ED596FC8A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우선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안녕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따뜻한 인사말을 건네주면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원하는 정보를 찾게 해주는 명령어들을 소개한다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원하는 정보가 있을 때 마다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안녕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이라고 부르면 응답한다</a:t>
            </a:r>
            <a:r>
              <a:rPr kumimoji="1"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04CE62-6874-9E48-9C5C-9905D2388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404" y="702156"/>
            <a:ext cx="5763055" cy="5273194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AF7E03F-492A-B641-AF73-EE2130C20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06"/>
    </mc:Choice>
    <mc:Fallback xmlns="">
      <p:transition spd="slow" advTm="19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907A2E-8929-5F40-B0C4-BB460F3D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kumimoji="1" lang="en-US" alt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핵심기능</a:t>
            </a:r>
            <a:br>
              <a:rPr kumimoji="1" lang="en-US" altLang="ko-Kore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ore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kumimoji="1" lang="en-US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실시간 주요 도시간 예상 소요 시간 알림</a:t>
            </a:r>
            <a:endParaRPr kumimoji="1" lang="en-US" altLang="en-US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Content Placeholder 25">
            <a:extLst>
              <a:ext uri="{FF2B5EF4-FFF2-40B4-BE49-F238E27FC236}">
                <a16:creationId xmlns:a16="http://schemas.microsoft.com/office/drawing/2014/main" id="{2E990CB7-C0D2-4632-BF6A-8667EFB7D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도시간의 소요 시간을 알려준다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일부 고속도로의 구간에는 버스전용차로가 존재 </a:t>
            </a:r>
            <a:r>
              <a:rPr lang="en-US" altLang="ko-KR" dirty="0"/>
              <a:t>-&gt;</a:t>
            </a:r>
            <a:r>
              <a:rPr lang="ko-KR" altLang="en-US" dirty="0"/>
              <a:t> 시외고속버스와  일반 승용차의 소요시간에 차이가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버스와 일반 승용차를 구분하여 예상 소요시간을 알려줌</a:t>
            </a:r>
            <a:r>
              <a:rPr lang="en-US" altLang="ko-KR" dirty="0"/>
              <a:t>.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6BF7A52-E1C6-DB4D-9CE2-5F7B91FA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928" y="630278"/>
            <a:ext cx="7012640" cy="5345072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89C92D20-C1B8-F34B-BBE0-1A6B4EE72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58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346"/>
    </mc:Choice>
    <mc:Fallback>
      <p:transition spd="slow" advTm="26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7EB759-0D00-DA43-A1F5-1FCFFE7A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 fontScale="90000"/>
          </a:bodyPr>
          <a:lstStyle/>
          <a:p>
            <a:r>
              <a:rPr kumimoji="1" lang="ko-Kore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핵심기능</a:t>
            </a:r>
            <a:br>
              <a:rPr kumimoji="1" lang="en-US" altLang="ko-Kore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ore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-1)</a:t>
            </a:r>
            <a:r>
              <a:rPr kumimoji="1"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실시간 전국 교통 정체 상황 </a:t>
            </a:r>
            <a:endParaRPr kumimoji="1" lang="ko-Kore-KR" altLang="en-US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A3DF9-D723-4A13-A3D5-1E9BE10BC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웹 지도를 통해 실시간 교통 정체 상황을 한눈에 볼 수 있음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http://www.chyoss.tk:24024/public/maprealtime.html</a:t>
            </a:r>
            <a:endParaRPr lang="en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" altLang="ko-Kore-KR" i="1" dirty="0">
                <a:latin typeface="Malgun Gothic" panose="020B0503020000020004" pitchFamily="34" charset="-127"/>
                <a:ea typeface="Malgun Gothic" panose="020B0503020000020004" pitchFamily="34" charset="-127"/>
                <a:hlinkClick r:id="rId5"/>
              </a:rPr>
              <a:t>http://openapi.its.go.kr/portal/dev/dev3.do</a:t>
            </a:r>
            <a:r>
              <a:rPr lang="ko-KR" altLang="en-US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lang="ko-KR" altLang="en-US" i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샘플소스를</a:t>
            </a:r>
            <a:r>
              <a:rPr lang="ko-KR" altLang="en-US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활용</a:t>
            </a:r>
            <a:r>
              <a:rPr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" i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dirty="0"/>
          </a:p>
        </p:txBody>
      </p:sp>
      <p:pic>
        <p:nvPicPr>
          <p:cNvPr id="5" name="내용 개체 틀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9C925DB-E789-B943-B21D-BD38C74E2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596" y="457200"/>
            <a:ext cx="3568661" cy="6344289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E677BD3-9E17-124C-B5F2-09F861BA9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33"/>
    </mc:Choice>
    <mc:Fallback xmlns="">
      <p:transition spd="slow" advTm="16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575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605C3-219D-6446-B058-1363BADA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5" y="882650"/>
            <a:ext cx="3568661" cy="126971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kumimoji="1" lang="ko-Kore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핵심기능</a:t>
            </a:r>
            <a:br>
              <a:rPr kumimoji="1" lang="en-US" altLang="ko-Kore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ore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-2)</a:t>
            </a:r>
            <a:r>
              <a:rPr kumimoji="1"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고속도로  노선번호 별 정체 상황 알림</a:t>
            </a:r>
            <a:endParaRPr kumimoji="1" lang="ko-Kore-KR" altLang="en-US"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608503-F907-48DD-937D-81A876DD5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ko-KR" altLang="en-US" dirty="0"/>
              <a:t>고속도로 노선번호를 입력하면 그 노선의 구간별 정체 상황을 알려준다</a:t>
            </a:r>
            <a:r>
              <a:rPr lang="en-US" altLang="ko-KR" dirty="0"/>
              <a:t>.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4E999-E37F-D149-BC9F-92E603FD2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734" y="548639"/>
            <a:ext cx="7071360" cy="5426712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EDC84EE-679E-3345-A702-8753FDF12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4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8"/>
    </mc:Choice>
    <mc:Fallback xmlns="">
      <p:transition spd="slow" advTm="12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FF5CEB-90DC-804C-984E-AD02AB3FE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핵심기능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b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3)</a:t>
            </a:r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나들목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(IC)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간 예상 요금 알림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326AA5-94E5-404A-90E9-EF7B8AC81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ko-KR" altLang="en-US" dirty="0"/>
              <a:t>고속도로 진입 전</a:t>
            </a:r>
            <a:r>
              <a:rPr lang="en-US" altLang="ko-KR" dirty="0"/>
              <a:t>,</a:t>
            </a:r>
            <a:r>
              <a:rPr lang="ko-KR" altLang="en-US" dirty="0"/>
              <a:t> 통과했던 </a:t>
            </a:r>
            <a:r>
              <a:rPr lang="ko-KR" altLang="en-US" dirty="0" err="1"/>
              <a:t>나들목과</a:t>
            </a:r>
            <a:r>
              <a:rPr lang="ko-KR" altLang="en-US" dirty="0"/>
              <a:t> 빠져나오려는 </a:t>
            </a:r>
            <a:r>
              <a:rPr lang="ko-KR" altLang="en-US" dirty="0" err="1"/>
              <a:t>나들목</a:t>
            </a:r>
            <a:r>
              <a:rPr lang="ko-KR" altLang="en-US" dirty="0"/>
              <a:t> 간의 요금을 알려준다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418895-3998-1647-A41B-E11FB5AA6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6" y="640078"/>
            <a:ext cx="7123176" cy="5272356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272604C-976F-524C-AD98-FC57CECEBB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4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7"/>
    </mc:Choice>
    <mc:Fallback xmlns="">
      <p:transition spd="slow" advTm="8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957</Words>
  <Application>Microsoft Macintosh PowerPoint</Application>
  <PresentationFormat>와이드스크린</PresentationFormat>
  <Paragraphs>103</Paragraphs>
  <Slides>15</Slides>
  <Notes>13</Notes>
  <HiddenSlides>0</HiddenSlides>
  <MMClips>15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Malgun Gothic</vt:lpstr>
      <vt:lpstr>Calibri</vt:lpstr>
      <vt:lpstr>Century Schoolbook</vt:lpstr>
      <vt:lpstr>Franklin Gothic Book</vt:lpstr>
      <vt:lpstr>Wingdings 2</vt:lpstr>
      <vt:lpstr>DividendVTI</vt:lpstr>
      <vt:lpstr>Exrpessway24</vt:lpstr>
      <vt:lpstr>이 프로젝트를 진행하게 된 동기</vt:lpstr>
      <vt:lpstr>Expresswayinfo24</vt:lpstr>
      <vt:lpstr>아키텍쳐</vt:lpstr>
      <vt:lpstr>“안녕” </vt:lpstr>
      <vt:lpstr>핵심기능 1) 실시간 주요 도시간 예상 소요 시간 알림</vt:lpstr>
      <vt:lpstr>핵심기능 2-1) 실시간 전국 교통 정체 상황 </vt:lpstr>
      <vt:lpstr>핵심기능 2-2) 고속도로  노선번호 별 정체 상황 알림</vt:lpstr>
      <vt:lpstr>핵심기능  3)나들목(IC) 간 예상 요금 알림</vt:lpstr>
      <vt:lpstr>핵심기능  4) 나들목 간 평균 예상 소요 시간 알림</vt:lpstr>
      <vt:lpstr>핵심기능 5,6) 실시간 공사, 사고 정보 </vt:lpstr>
      <vt:lpstr>부가기능 </vt:lpstr>
      <vt:lpstr>프로젝트 결과</vt:lpstr>
      <vt:lpstr>문제점 및 개선방안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Exrpessway24</dc:title>
  <dc:creator>최현영</dc:creator>
  <cp:lastModifiedBy>최현영</cp:lastModifiedBy>
  <cp:revision>7</cp:revision>
  <dcterms:created xsi:type="dcterms:W3CDTF">2020-06-22T07:23:19Z</dcterms:created>
  <dcterms:modified xsi:type="dcterms:W3CDTF">2020-06-25T06:04:47Z</dcterms:modified>
</cp:coreProperties>
</file>